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268" r:id="rId3"/>
    <p:sldId id="269" r:id="rId4"/>
    <p:sldId id="27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AFDFF-4348-4663-A3FF-28D8364B5CD2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B971C-5517-4B08-BA2C-6E5149D633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94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0444-F33A-4C28-96FD-F02D773428DC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24F6-8E82-4634-B282-609AF6709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99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0444-F33A-4C28-96FD-F02D773428DC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24F6-8E82-4634-B282-609AF6709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32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0444-F33A-4C28-96FD-F02D773428DC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24F6-8E82-4634-B282-609AF6709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28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2-zeilig Farbe opt. än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intergrundnetz">
            <a:extLst>
              <a:ext uri="{FF2B5EF4-FFF2-40B4-BE49-F238E27FC236}">
                <a16:creationId xmlns:a16="http://schemas.microsoft.com/office/drawing/2014/main" id="{739C7D10-FD13-4B5B-9C87-F102342248A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6933" y="0"/>
            <a:ext cx="12175067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39" name="Logo UPD">
            <a:extLst>
              <a:ext uri="{FF2B5EF4-FFF2-40B4-BE49-F238E27FC236}">
                <a16:creationId xmlns:a16="http://schemas.microsoft.com/office/drawing/2014/main" id="{E81273A0-F1FD-4D3C-9023-9330F259261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01133" y="450000"/>
            <a:ext cx="27744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D6B4A9B5-5BEA-4E2C-B690-BAFEC88699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67969" y="0"/>
            <a:ext cx="6024033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19374-7C7F-4869-A1A7-05ECFE700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135" y="3636000"/>
            <a:ext cx="6720000" cy="648000"/>
          </a:xfr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NAME Fachbereich oder Institution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A4D622-8BF0-4839-AB93-118B9BD8B7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133" y="5849620"/>
            <a:ext cx="672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Untertitel der Präsentation</a:t>
            </a:r>
          </a:p>
        </p:txBody>
      </p:sp>
      <p:sp>
        <p:nvSpPr>
          <p:cNvPr id="40" name="Fußzeilenplatzhalter 39">
            <a:extLst>
              <a:ext uri="{FF2B5EF4-FFF2-40B4-BE49-F238E27FC236}">
                <a16:creationId xmlns:a16="http://schemas.microsoft.com/office/drawing/2014/main" id="{FDC2DBF6-3EE1-43A6-B672-55C525ACE37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01133" y="6208047"/>
            <a:ext cx="6720000" cy="324000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Name Referent*in</a:t>
            </a:r>
            <a:endParaRPr lang="de-DE" dirty="0"/>
          </a:p>
        </p:txBody>
      </p:sp>
      <p:sp>
        <p:nvSpPr>
          <p:cNvPr id="41" name="Foliennummernplatzhalter 40">
            <a:extLst>
              <a:ext uri="{FF2B5EF4-FFF2-40B4-BE49-F238E27FC236}">
                <a16:creationId xmlns:a16="http://schemas.microsoft.com/office/drawing/2014/main" id="{B4109438-527D-4FB7-9A89-E8825099C8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632984" y="6948000"/>
            <a:ext cx="960000" cy="288000"/>
          </a:xfrm>
        </p:spPr>
        <p:txBody>
          <a:bodyPr/>
          <a:lstStyle/>
          <a:p>
            <a:fld id="{C0BC624C-2554-4659-A1D8-66347873820C}" type="slidenum">
              <a:rPr lang="de-DE" smtClean="0"/>
              <a:pPr/>
              <a:t>‹Nr.›</a:t>
            </a:fld>
            <a:endParaRPr lang="de-DE" sz="1800" dirty="0"/>
          </a:p>
        </p:txBody>
      </p:sp>
      <p:sp>
        <p:nvSpPr>
          <p:cNvPr id="42" name="Vertikaler Textplatzhalter 2">
            <a:extLst>
              <a:ext uri="{FF2B5EF4-FFF2-40B4-BE49-F238E27FC236}">
                <a16:creationId xmlns:a16="http://schemas.microsoft.com/office/drawing/2014/main" id="{EADAEE7E-0238-4209-9E9A-3FFC4A5EE38B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0" y="5076000"/>
            <a:ext cx="5951018" cy="644792"/>
          </a:xfr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43" name="Vertikaler Textplatzhalter 2">
            <a:extLst>
              <a:ext uri="{FF2B5EF4-FFF2-40B4-BE49-F238E27FC236}">
                <a16:creationId xmlns:a16="http://schemas.microsoft.com/office/drawing/2014/main" id="{ECA949B4-530E-4D83-9BA0-2DDC1A877714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0" y="4392494"/>
            <a:ext cx="3948483" cy="644792"/>
          </a:xfr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</a:t>
            </a:r>
          </a:p>
        </p:txBody>
      </p:sp>
      <p:grpSp>
        <p:nvGrpSpPr>
          <p:cNvPr id="44" name="Regieanweisung">
            <a:extLst>
              <a:ext uri="{FF2B5EF4-FFF2-40B4-BE49-F238E27FC236}">
                <a16:creationId xmlns:a16="http://schemas.microsoft.com/office/drawing/2014/main" id="{BD9CDD0A-1368-4F46-8672-866D7080458E}"/>
              </a:ext>
            </a:extLst>
          </p:cNvPr>
          <p:cNvGrpSpPr/>
          <p:nvPr userDrawn="1"/>
        </p:nvGrpSpPr>
        <p:grpSpPr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45" name="Regieanweisung">
              <a:extLst>
                <a:ext uri="{FF2B5EF4-FFF2-40B4-BE49-F238E27FC236}">
                  <a16:creationId xmlns:a16="http://schemas.microsoft.com/office/drawing/2014/main" id="{560FFD55-3E28-4D21-83D3-26E82A94F509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6" name="Regieanweisung">
              <a:extLst>
                <a:ext uri="{FF2B5EF4-FFF2-40B4-BE49-F238E27FC236}">
                  <a16:creationId xmlns:a16="http://schemas.microsoft.com/office/drawing/2014/main" id="{EC34B320-4C1E-4245-9A41-CCC9ABD7B744}"/>
                </a:ext>
              </a:extLst>
            </p:cNvPr>
            <p:cNvGrpSpPr/>
            <p:nvPr userDrawn="1"/>
          </p:nvGrpSpPr>
          <p:grpSpPr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48" name="Text // Listenebene erhöhen">
                <a:extLst>
                  <a:ext uri="{FF2B5EF4-FFF2-40B4-BE49-F238E27FC236}">
                    <a16:creationId xmlns:a16="http://schemas.microsoft.com/office/drawing/2014/main" id="{B757752A-C1E6-452A-91B8-858E40A3D3BE}"/>
                  </a:ext>
                </a:extLst>
              </p:cNvPr>
              <p:cNvSpPr txBox="1"/>
              <p:nvPr userDrawn="1"/>
            </p:nvSpPr>
            <p:spPr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:a16="http://schemas.microsoft.com/office/drawing/2014/main" id="{400EBAEB-E122-42C8-8E38-D00900C961D2}"/>
                  </a:ext>
                </a:extLst>
              </p:cNvPr>
              <p:cNvSpPr txBox="1"/>
              <p:nvPr userDrawn="1"/>
            </p:nvSpPr>
            <p:spPr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0" name="Listenebenen">
                <a:extLst>
                  <a:ext uri="{FF2B5EF4-FFF2-40B4-BE49-F238E27FC236}">
                    <a16:creationId xmlns:a16="http://schemas.microsoft.com/office/drawing/2014/main" id="{B0B9B240-565C-498F-B402-B565B062DF28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1" name="Bild // Listenebene verringern">
                <a:extLst>
                  <a:ext uri="{FF2B5EF4-FFF2-40B4-BE49-F238E27FC236}">
                    <a16:creationId xmlns:a16="http://schemas.microsoft.com/office/drawing/2014/main" id="{80EB6D53-C1D8-44C2-9009-C09B6B2DB6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Bild // Listenebene erhöhen">
                <a:extLst>
                  <a:ext uri="{FF2B5EF4-FFF2-40B4-BE49-F238E27FC236}">
                    <a16:creationId xmlns:a16="http://schemas.microsoft.com/office/drawing/2014/main" id="{FCE5168F-772A-43BE-8D47-EBF6CAD141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7" name="Fußzeile">
              <a:extLst>
                <a:ext uri="{FF2B5EF4-FFF2-40B4-BE49-F238E27FC236}">
                  <a16:creationId xmlns:a16="http://schemas.microsoft.com/office/drawing/2014/main" id="{5989EFAD-B8FB-4939-A268-FBA2A1B06188}"/>
                </a:ext>
              </a:extLst>
            </p:cNvPr>
            <p:cNvSpPr txBox="1"/>
            <p:nvPr userDrawn="1"/>
          </p:nvSpPr>
          <p:spPr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102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547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0444-F33A-4C28-96FD-F02D773428DC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24F6-8E82-4634-B282-609AF6709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12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0444-F33A-4C28-96FD-F02D773428DC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24F6-8E82-4634-B282-609AF6709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62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0444-F33A-4C28-96FD-F02D773428DC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24F6-8E82-4634-B282-609AF6709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42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0444-F33A-4C28-96FD-F02D773428DC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24F6-8E82-4634-B282-609AF6709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77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0444-F33A-4C28-96FD-F02D773428DC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24F6-8E82-4634-B282-609AF6709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37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0444-F33A-4C28-96FD-F02D773428DC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24F6-8E82-4634-B282-609AF6709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53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0444-F33A-4C28-96FD-F02D773428DC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24F6-8E82-4634-B282-609AF6709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05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0444-F33A-4C28-96FD-F02D773428DC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24F6-8E82-4634-B282-609AF6709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03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0444-F33A-4C28-96FD-F02D773428DC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24F6-8E82-4634-B282-609AF6709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27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lona.stastny@upb.de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EBB41F53-2AAF-4488-9CA0-6973D78E541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lum bright="70000" contrast="-70000"/>
          </a:blip>
          <a:srcRect l="406" r="406"/>
          <a:stretch>
            <a:fillRect/>
          </a:stretch>
        </p:blipFill>
        <p:spPr>
          <a:noFill/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2422FD-DE22-488F-8F6B-7B5219FE3C1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993316" y="29002"/>
            <a:ext cx="10260482" cy="4193864"/>
          </a:xfrm>
        </p:spPr>
        <p:txBody>
          <a:bodyPr>
            <a:normAutofit/>
          </a:bodyPr>
          <a:lstStyle/>
          <a:p>
            <a:pPr algn="ctr"/>
            <a:r>
              <a:rPr lang="de-DE" sz="3200" dirty="0"/>
              <a:t/>
            </a:r>
            <a:br>
              <a:rPr lang="de-DE" sz="3200" dirty="0"/>
            </a:br>
            <a:r>
              <a:rPr lang="de-DE" sz="2400" b="1" dirty="0">
                <a:latin typeface="Arial Black" panose="020B0A04020102020204" pitchFamily="34" charset="0"/>
              </a:rPr>
              <a:t>Dreitägiger Besuch der </a:t>
            </a:r>
            <a:r>
              <a:rPr lang="de-DE" sz="2400" b="1" dirty="0" err="1">
                <a:latin typeface="Arial Black" panose="020B0A04020102020204" pitchFamily="34" charset="0"/>
              </a:rPr>
              <a:t>Achema</a:t>
            </a:r>
            <a:r>
              <a:rPr lang="de-DE" sz="2400" b="1" dirty="0">
                <a:latin typeface="Arial Black" panose="020B0A04020102020204" pitchFamily="34" charset="0"/>
              </a:rPr>
              <a:t> Messe mit Führung</a:t>
            </a:r>
            <a:r>
              <a:rPr lang="de-DE" sz="2400" dirty="0">
                <a:latin typeface="Arial Black" panose="020B0A04020102020204" pitchFamily="34" charset="0"/>
              </a:rPr>
              <a:t/>
            </a:r>
            <a:br>
              <a:rPr lang="de-DE" sz="2400" dirty="0">
                <a:latin typeface="Arial Black" panose="020B0A04020102020204" pitchFamily="34" charset="0"/>
              </a:rPr>
            </a:br>
            <a:r>
              <a:rPr lang="de-DE" sz="2400" dirty="0">
                <a:latin typeface="Arial Black" panose="020B0A04020102020204" pitchFamily="34" charset="0"/>
              </a:rPr>
              <a:t>vom 24.08.2022 bis 26.08.2022</a:t>
            </a:r>
            <a:br>
              <a:rPr lang="de-DE" sz="2400" dirty="0">
                <a:latin typeface="Arial Black" panose="020B0A04020102020204" pitchFamily="34" charset="0"/>
              </a:rPr>
            </a:br>
            <a:r>
              <a:rPr lang="de-DE" sz="2400" dirty="0">
                <a:latin typeface="Arial Black" panose="020B0A04020102020204" pitchFamily="34" charset="0"/>
              </a:rPr>
              <a:t>Angeboten und organisiert von :</a:t>
            </a:r>
            <a:br>
              <a:rPr lang="de-DE" sz="2400" dirty="0">
                <a:latin typeface="Arial Black" panose="020B0A04020102020204" pitchFamily="34" charset="0"/>
              </a:rPr>
            </a:br>
            <a:endParaRPr lang="de-DE" sz="2400" dirty="0">
              <a:latin typeface="Arial Black" panose="020B0A040201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078577" y="5252006"/>
            <a:ext cx="2145183" cy="1033584"/>
          </a:xfrm>
          <a:prstGeom prst="rect">
            <a:avLst/>
          </a:prstGeom>
          <a:noFill/>
        </p:spPr>
        <p:txBody>
          <a:bodyPr wrap="square" lIns="109189" tIns="54594" rIns="109189" bIns="54594" rtlCol="0">
            <a:spAutoFit/>
          </a:bodyPr>
          <a:lstStyle/>
          <a:p>
            <a:r>
              <a:rPr lang="de-DE" sz="6000" b="1" dirty="0">
                <a:solidFill>
                  <a:srgbClr val="002664"/>
                </a:solidFill>
                <a:latin typeface="Arial" pitchFamily="34" charset="0"/>
                <a:cs typeface="Arial" pitchFamily="34" charset="0"/>
              </a:rPr>
              <a:t>TDY</a:t>
            </a:r>
          </a:p>
        </p:txBody>
      </p:sp>
      <p:pic>
        <p:nvPicPr>
          <p:cNvPr id="6" name="Picture 192" descr="\\Afs\uni-paderborn.de\groups\pvt\Lehrstuhlleben\Oeffentlichkeitsarbeit\Logos\Logo_PVT\PVT_Logo_20120112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01" y="5406863"/>
            <a:ext cx="2170975" cy="72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70665" y="4222865"/>
            <a:ext cx="3740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 Narrow" panose="020B0606020202030204" pitchFamily="34" charset="0"/>
                <a:cs typeface="Arial" panose="020B0604020202020204" pitchFamily="34" charset="0"/>
              </a:rPr>
              <a:t>Lehrstuhl für</a:t>
            </a:r>
          </a:p>
          <a:p>
            <a:pPr algn="ctr"/>
            <a:r>
              <a:rPr lang="de-DE" sz="2400" dirty="0">
                <a:latin typeface="Arial Narrow" panose="020B0606020202030204" pitchFamily="34" charset="0"/>
                <a:cs typeface="Arial" panose="020B0604020202020204" pitchFamily="34" charset="0"/>
              </a:rPr>
              <a:t>Fluidverfahrenstechnik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33688" y="4222866"/>
            <a:ext cx="3645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 Narrow" panose="020B0606020202030204" pitchFamily="34" charset="0"/>
                <a:cs typeface="Arial" panose="020B0604020202020204" pitchFamily="34" charset="0"/>
              </a:rPr>
              <a:t>Lehrstuhl für </a:t>
            </a:r>
          </a:p>
          <a:p>
            <a:pPr algn="ctr"/>
            <a:r>
              <a:rPr lang="de-DE" sz="2400" dirty="0">
                <a:latin typeface="Arial Narrow" panose="020B0606020202030204" pitchFamily="34" charset="0"/>
                <a:cs typeface="Arial" panose="020B0604020202020204" pitchFamily="34" charset="0"/>
              </a:rPr>
              <a:t>Partikelverfahrenstechnik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528754" y="4206534"/>
            <a:ext cx="3244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 Narrow" panose="020B0606020202030204" pitchFamily="34" charset="0"/>
                <a:cs typeface="Arial" panose="020B0604020202020204" pitchFamily="34" charset="0"/>
              </a:rPr>
              <a:t>Lehrstuhl für Technische Thermodynamik</a:t>
            </a:r>
          </a:p>
        </p:txBody>
      </p:sp>
      <p:pic>
        <p:nvPicPr>
          <p:cNvPr id="11" name="Picture 2" descr="C:\Users\Stefan Rüsenberg\AppData\Local\Microsoft\Windows\Temporary Internet Files\Content.Outlook\RZAZH1X5\Logo-Lehrstuhl-ohne-Rahmen_einfarb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2385" y="5364854"/>
            <a:ext cx="816930" cy="807888"/>
          </a:xfrm>
          <a:prstGeom prst="rect">
            <a:avLst/>
          </a:prstGeom>
          <a:noFill/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91" y="887913"/>
            <a:ext cx="3632131" cy="16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EBB41F53-2AAF-4488-9CA0-6973D78E541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lum bright="70000" contrast="-70000"/>
          </a:blip>
          <a:srcRect l="406" r="406"/>
          <a:stretch>
            <a:fillRect/>
          </a:stretch>
        </p:blipFill>
        <p:spPr>
          <a:noFill/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2422FD-DE22-488F-8F6B-7B5219FE3C1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910169" y="678702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ACHEMA- Erfahrungsaustausch zwischen Herstellern, Anwendern, Entwicklern und Wissenschaftlern</a:t>
            </a:r>
            <a:endParaRPr lang="de-DE" sz="2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2322545" y="1986858"/>
            <a:ext cx="9450355" cy="3629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Arial Narrow" panose="020B0606020202030204" pitchFamily="34" charset="0"/>
              </a:rPr>
              <a:t>Ausstellungsgruppen</a:t>
            </a:r>
          </a:p>
          <a:p>
            <a:pPr lvl="1"/>
            <a:r>
              <a:rPr lang="de-DE" dirty="0" smtClean="0">
                <a:latin typeface="Arial Narrow" panose="020B0606020202030204" pitchFamily="34" charset="0"/>
              </a:rPr>
              <a:t>Anlagenbau</a:t>
            </a:r>
          </a:p>
          <a:p>
            <a:pPr lvl="1"/>
            <a:r>
              <a:rPr lang="de-DE" dirty="0" smtClean="0">
                <a:latin typeface="Arial Narrow" panose="020B0606020202030204" pitchFamily="34" charset="0"/>
              </a:rPr>
              <a:t>Labor- und Analysentechnik</a:t>
            </a:r>
          </a:p>
          <a:p>
            <a:pPr lvl="1"/>
            <a:r>
              <a:rPr lang="de-DE" dirty="0" smtClean="0">
                <a:latin typeface="Arial Narrow" panose="020B0606020202030204" pitchFamily="34" charset="0"/>
                <a:cs typeface="Arial" panose="020B0604020202020204" pitchFamily="34" charset="0"/>
              </a:rPr>
              <a:t>Mechanische</a:t>
            </a:r>
            <a:r>
              <a:rPr lang="de-DE" dirty="0" smtClean="0">
                <a:latin typeface="Arial Narrow" panose="020B0606020202030204" pitchFamily="34" charset="0"/>
              </a:rPr>
              <a:t> Verfahren</a:t>
            </a:r>
          </a:p>
          <a:p>
            <a:pPr lvl="1"/>
            <a:r>
              <a:rPr lang="de-DE" dirty="0" smtClean="0">
                <a:latin typeface="Arial Narrow" panose="020B0606020202030204" pitchFamily="34" charset="0"/>
              </a:rPr>
              <a:t>Mess-, Regel- und Prozessleittechnik</a:t>
            </a:r>
          </a:p>
          <a:p>
            <a:pPr lvl="1"/>
            <a:r>
              <a:rPr lang="de-DE" dirty="0" smtClean="0">
                <a:latin typeface="Arial Narrow" panose="020B0606020202030204" pitchFamily="34" charset="0"/>
              </a:rPr>
              <a:t>Pumpen, Kompressoren und Armaturen</a:t>
            </a:r>
          </a:p>
          <a:p>
            <a:pPr lvl="1"/>
            <a:r>
              <a:rPr lang="de-DE" dirty="0" smtClean="0">
                <a:latin typeface="Arial Narrow" panose="020B0606020202030204" pitchFamily="34" charset="0"/>
              </a:rPr>
              <a:t>Thermische Verfahren</a:t>
            </a:r>
          </a:p>
          <a:p>
            <a:pPr lvl="1"/>
            <a:r>
              <a:rPr lang="de-DE" dirty="0" smtClean="0">
                <a:latin typeface="Arial Narrow" panose="020B0606020202030204" pitchFamily="34" charset="0"/>
              </a:rPr>
              <a:t>….</a:t>
            </a:r>
          </a:p>
          <a:p>
            <a:pPr lvl="1"/>
            <a:endParaRPr lang="de-DE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157" y="2070142"/>
            <a:ext cx="3244657" cy="2143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" name="Picture 2" descr="http://www.chemieundmore.com/thumb/00e9d381/panthermedia_9499596_4600x3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0" y="4369520"/>
            <a:ext cx="2069535" cy="20458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static1.bmbfcluster.de/5/5/2/2/2_aa0c8c2c8395a69/55222vpo_78fd983ac6fdc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69" y="4439781"/>
            <a:ext cx="3586672" cy="20167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EBB41F53-2AAF-4488-9CA0-6973D78E541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lum bright="70000" contrast="-70000"/>
          </a:blip>
          <a:srcRect l="406" r="406"/>
          <a:stretch>
            <a:fillRect/>
          </a:stretch>
        </p:blipFill>
        <p:spPr>
          <a:noFill/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2422FD-DE22-488F-8F6B-7B5219FE3C1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Programm</a:t>
            </a:r>
            <a:endParaRPr lang="de-DE" sz="28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838200" y="1825624"/>
            <a:ext cx="10515600" cy="4724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Mittwoch, 24. August</a:t>
            </a:r>
          </a:p>
          <a:p>
            <a:pPr>
              <a:spcBef>
                <a:spcPts val="600"/>
              </a:spcBef>
            </a:pP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07:00-11:00 	Busfahrt: Uni Paderborn-</a:t>
            </a:r>
            <a:r>
              <a:rPr lang="de-DE" sz="1800" b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Achema</a:t>
            </a: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Frankfurt</a:t>
            </a:r>
          </a:p>
          <a:p>
            <a:pPr>
              <a:spcBef>
                <a:spcPts val="600"/>
              </a:spcBef>
            </a:pP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11:00-16:00 	Besuch der </a:t>
            </a:r>
            <a:r>
              <a:rPr lang="de-DE" sz="1800" b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Achema</a:t>
            </a:r>
            <a:endParaRPr lang="de-DE" sz="1800" b="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 17:00 		Busfahrt: von der </a:t>
            </a:r>
            <a:r>
              <a:rPr lang="de-DE" sz="1800" b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Achema</a:t>
            </a: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zur JH in Mainz, Check-in, Ausklang in Mainz</a:t>
            </a:r>
          </a:p>
          <a:p>
            <a:pPr>
              <a:spcBef>
                <a:spcPts val="600"/>
              </a:spcBef>
            </a:pP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Donnerstag, 25. August</a:t>
            </a:r>
          </a:p>
          <a:p>
            <a:pPr>
              <a:spcBef>
                <a:spcPts val="600"/>
              </a:spcBef>
            </a:pP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08:00-09:00	Frühstück in der Jugendherberge</a:t>
            </a:r>
          </a:p>
          <a:p>
            <a:pPr>
              <a:spcBef>
                <a:spcPts val="600"/>
              </a:spcBef>
            </a:pP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09:15-10:00	Busfahrt zur </a:t>
            </a:r>
            <a:r>
              <a:rPr lang="de-DE" sz="1800" b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Achema</a:t>
            </a:r>
            <a:endParaRPr lang="de-DE" sz="1800" b="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10:00-17:00 	Besuch der </a:t>
            </a:r>
            <a:r>
              <a:rPr lang="de-DE" sz="1800" b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Achema</a:t>
            </a:r>
            <a:endParaRPr lang="de-DE" sz="1800" b="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 17:00 		Ausklang in Frankfurt, Busfahrt zur JH in Mainz</a:t>
            </a:r>
          </a:p>
          <a:p>
            <a:pPr>
              <a:spcBef>
                <a:spcPts val="600"/>
              </a:spcBef>
            </a:pP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Freitag, 26. August</a:t>
            </a:r>
          </a:p>
          <a:p>
            <a:pPr>
              <a:spcBef>
                <a:spcPts val="600"/>
              </a:spcBef>
            </a:pP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08:00-09:00	Frühstück in der Jugendherberge; Check-Out</a:t>
            </a:r>
          </a:p>
          <a:p>
            <a:pPr>
              <a:spcBef>
                <a:spcPts val="600"/>
              </a:spcBef>
            </a:pP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09:15-10:00	Busfahrt zur </a:t>
            </a:r>
            <a:r>
              <a:rPr lang="de-DE" sz="1800" b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Achema</a:t>
            </a:r>
            <a:endParaRPr lang="de-DE" sz="1800" b="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10:00-15:00 	Besuch der </a:t>
            </a:r>
            <a:r>
              <a:rPr lang="de-DE" sz="1800" b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Achema</a:t>
            </a:r>
            <a:endParaRPr lang="de-DE" sz="1800" b="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 15:00		Rückfahrt nach Paderborn</a:t>
            </a:r>
          </a:p>
          <a:p>
            <a:endParaRPr lang="de-DE" sz="1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7659722" y="418616"/>
            <a:ext cx="4080038" cy="725807"/>
            <a:chOff x="7659722" y="418616"/>
            <a:chExt cx="4080038" cy="725807"/>
          </a:xfrm>
        </p:grpSpPr>
        <p:sp>
          <p:nvSpPr>
            <p:cNvPr id="16" name="Textfeld 15"/>
            <p:cNvSpPr txBox="1"/>
            <p:nvPr/>
          </p:nvSpPr>
          <p:spPr>
            <a:xfrm>
              <a:off x="10392178" y="418616"/>
              <a:ext cx="1347582" cy="725807"/>
            </a:xfrm>
            <a:prstGeom prst="rect">
              <a:avLst/>
            </a:prstGeom>
            <a:noFill/>
          </p:spPr>
          <p:txBody>
            <a:bodyPr wrap="square" lIns="109189" tIns="54594" rIns="109189" bIns="54594" rtlCol="0">
              <a:spAutoFit/>
            </a:bodyPr>
            <a:lstStyle/>
            <a:p>
              <a:r>
                <a:rPr lang="de-DE" sz="4000" b="1" dirty="0">
                  <a:solidFill>
                    <a:srgbClr val="002664"/>
                  </a:solidFill>
                  <a:latin typeface="Arial" pitchFamily="34" charset="0"/>
                  <a:cs typeface="Arial" pitchFamily="34" charset="0"/>
                </a:rPr>
                <a:t>TDY</a:t>
              </a:r>
            </a:p>
          </p:txBody>
        </p:sp>
        <p:pic>
          <p:nvPicPr>
            <p:cNvPr id="17" name="Picture 192" descr="\\Afs\uni-paderborn.de\groups\pvt\Lehrstuhlleben\Oeffentlichkeitsarbeit\Logos\Logo_PVT\PVT_Logo_20120112.tif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193" y="554156"/>
              <a:ext cx="1363784" cy="45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C:\Users\Stefan Rüsenberg\AppData\Local\Microsoft\Windows\Temporary Internet Files\Content.Outlook\RZAZH1X5\Logo-Lehrstuhl-ohne-Rahmen_einfarbi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59722" y="501377"/>
              <a:ext cx="513187" cy="507507"/>
            </a:xfrm>
            <a:prstGeom prst="rect">
              <a:avLst/>
            </a:prstGeom>
            <a:noFill/>
          </p:spPr>
        </p:pic>
      </p:grpSp>
      <p:pic>
        <p:nvPicPr>
          <p:cNvPr id="19" name="Picture 2" descr="ClipArt Bus Reisen Clipart Bilder | Kostenlose ClipA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28" y="1826564"/>
            <a:ext cx="1567408" cy="8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lipArt Bus Reisen Clipart Bilder | Kostenlose ClipA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47" y="3753501"/>
            <a:ext cx="1567408" cy="8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lipArt Bus Reisen Clipart Bilder | Kostenlose ClipA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47" y="5660745"/>
            <a:ext cx="1567408" cy="8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Messe- / Eventservice Clipart (#2555008) - Pin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83" y="1538536"/>
            <a:ext cx="1842351" cy="135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Messe- / Eventservice Clipart (#2555008) - Pin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84" y="3446027"/>
            <a:ext cx="1842351" cy="135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Messe- / Eventservice Clipart (#2555008) - Pin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449" y="5386512"/>
            <a:ext cx="1842351" cy="135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anzösisch toast Frühstück Kaffee Clip art - Toast Clipar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59" y="3892675"/>
            <a:ext cx="1119686" cy="62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Französisch toast Frühstück Kaffee Clip art - Toast Clipar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59" y="5850204"/>
            <a:ext cx="1119686" cy="62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Messe- / Eventservice Clipart (#2555008) - Pin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84" y="3479702"/>
            <a:ext cx="1842351" cy="135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3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EBB41F53-2AAF-4488-9CA0-6973D78E541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lum bright="70000" contrast="-70000"/>
          </a:blip>
          <a:srcRect l="406" r="406"/>
          <a:stretch>
            <a:fillRect/>
          </a:stretch>
        </p:blipFill>
        <p:spPr>
          <a:noFill/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2422FD-DE22-488F-8F6B-7B5219FE3C1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Anmeldung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sz="21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Kostenbeteiligung von </a:t>
            </a:r>
            <a:r>
              <a:rPr lang="de-DE" sz="2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50 €</a:t>
            </a:r>
            <a:r>
              <a:rPr lang="de-DE" sz="21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je Teilnehmer</a:t>
            </a:r>
          </a:p>
          <a:p>
            <a:r>
              <a:rPr lang="de-DE" sz="21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der Kostenpauschale sind enthalten: </a:t>
            </a:r>
          </a:p>
          <a:p>
            <a:pPr lvl="1"/>
            <a:r>
              <a:rPr lang="de-DE" sz="21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3-Tage Eintrittsticket für die Messe</a:t>
            </a:r>
          </a:p>
          <a:p>
            <a:pPr lvl="1"/>
            <a:r>
              <a:rPr lang="de-DE" sz="21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Organisierte Touren zu ausgewählten Messeständen</a:t>
            </a:r>
          </a:p>
          <a:p>
            <a:pPr lvl="1"/>
            <a:r>
              <a:rPr lang="de-DE" sz="21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Busfahrt</a:t>
            </a:r>
          </a:p>
          <a:p>
            <a:pPr lvl="1"/>
            <a:r>
              <a:rPr lang="de-DE" sz="21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Übernachtung in einer Jugendherberge in Mainz</a:t>
            </a:r>
          </a:p>
          <a:p>
            <a:pPr lvl="1"/>
            <a:r>
              <a:rPr lang="de-DE" sz="21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Frühstück, Bettwäsche und Handtücher in der Jugendherberge</a:t>
            </a:r>
          </a:p>
          <a:p>
            <a:pPr lvl="1"/>
            <a:endParaRPr lang="de-DE" sz="21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lvl="1"/>
            <a:r>
              <a:rPr lang="de-DE" sz="2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Anmeldung und Bezahlung bis zum 15.07.2022 </a:t>
            </a:r>
            <a:r>
              <a:rPr lang="de-DE" sz="21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 Sekretariat vom Lehrstuhl für Partikelverfahrenstechnik (PVT):</a:t>
            </a:r>
          </a:p>
          <a:p>
            <a:pPr marL="457200" lvl="1"/>
            <a:endParaRPr lang="de-DE" sz="21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lvl="1"/>
            <a:r>
              <a:rPr lang="de-DE" sz="2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Frau Herrmann, Raum: E3.324</a:t>
            </a:r>
          </a:p>
          <a:p>
            <a:pPr marL="457200" lvl="1"/>
            <a:endParaRPr lang="de-DE" sz="21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de-DE" sz="2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Für weitere Fragen: </a:t>
            </a:r>
            <a:r>
              <a:rPr lang="de-DE" sz="2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ilona.stastny@upb.de</a:t>
            </a:r>
            <a:r>
              <a:rPr lang="de-DE" sz="2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Tel: +49(0)5251-60-3471</a:t>
            </a:r>
          </a:p>
          <a:p>
            <a:endParaRPr lang="de-DE" sz="24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7659722" y="418616"/>
            <a:ext cx="4080038" cy="725807"/>
            <a:chOff x="7659722" y="418616"/>
            <a:chExt cx="4080038" cy="725807"/>
          </a:xfrm>
        </p:grpSpPr>
        <p:sp>
          <p:nvSpPr>
            <p:cNvPr id="16" name="Textfeld 15"/>
            <p:cNvSpPr txBox="1"/>
            <p:nvPr/>
          </p:nvSpPr>
          <p:spPr>
            <a:xfrm>
              <a:off x="10392178" y="418616"/>
              <a:ext cx="1347582" cy="725807"/>
            </a:xfrm>
            <a:prstGeom prst="rect">
              <a:avLst/>
            </a:prstGeom>
            <a:noFill/>
          </p:spPr>
          <p:txBody>
            <a:bodyPr wrap="square" lIns="109189" tIns="54594" rIns="109189" bIns="54594" rtlCol="0">
              <a:spAutoFit/>
            </a:bodyPr>
            <a:lstStyle/>
            <a:p>
              <a:r>
                <a:rPr lang="de-DE" sz="4000" b="1" dirty="0">
                  <a:solidFill>
                    <a:srgbClr val="002664"/>
                  </a:solidFill>
                  <a:latin typeface="Arial" pitchFamily="34" charset="0"/>
                  <a:cs typeface="Arial" pitchFamily="34" charset="0"/>
                </a:rPr>
                <a:t>TDY</a:t>
              </a:r>
            </a:p>
          </p:txBody>
        </p:sp>
        <p:pic>
          <p:nvPicPr>
            <p:cNvPr id="17" name="Picture 192" descr="\\Afs\uni-paderborn.de\groups\pvt\Lehrstuhlleben\Oeffentlichkeitsarbeit\Logos\Logo_PVT\PVT_Logo_20120112.tif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193" y="554156"/>
              <a:ext cx="1363784" cy="45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C:\Users\Stefan Rüsenberg\AppData\Local\Microsoft\Windows\Temporary Internet Files\Content.Outlook\RZAZH1X5\Logo-Lehrstuhl-ohne-Rahmen_einfarbi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59722" y="501377"/>
              <a:ext cx="513187" cy="5075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550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Breitbild</PresentationFormat>
  <Paragraphs>51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Arial Narrow</vt:lpstr>
      <vt:lpstr>Calibri</vt:lpstr>
      <vt:lpstr>Calibri Light</vt:lpstr>
      <vt:lpstr>Office Theme</vt:lpstr>
      <vt:lpstr> Dreitägiger Besuch der Achema Messe mit Führung vom 24.08.2022 bis 26.08.2022 Angeboten und organisiert von :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Exkursion: Achema 2015 Wo: Frankfurt Wann: von 17.06.2015 bis 19.06.2015</dc:title>
  <dc:creator>Ilona</dc:creator>
  <cp:lastModifiedBy>Ilona</cp:lastModifiedBy>
  <cp:revision>37</cp:revision>
  <dcterms:created xsi:type="dcterms:W3CDTF">2015-03-26T12:52:35Z</dcterms:created>
  <dcterms:modified xsi:type="dcterms:W3CDTF">2022-05-13T08:28:26Z</dcterms:modified>
</cp:coreProperties>
</file>